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276" r:id="rId18"/>
    <p:sldId id="334" r:id="rId19"/>
    <p:sldId id="303" r:id="rId20"/>
    <p:sldId id="335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3051" autoAdjust="0"/>
  </p:normalViewPr>
  <p:slideViewPr>
    <p:cSldViewPr snapToGrid="0" snapToObjects="1">
      <p:cViewPr varScale="1">
        <p:scale>
          <a:sx n="106" d="100"/>
          <a:sy n="106" d="100"/>
        </p:scale>
        <p:origin x="6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hyperlink" Target="https://github.com/AndyMik3/SpaceX_Project/blob/07a1d8b5e3b5f29b1179559fc6b4a37b885a7582/labs-jupyter-spacex-data_wrangling_jupyterlite.jupyterlite%20(Lab2).ipynb" TargetMode="Externa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github.com/AndyMik3/SpaceX_Project/blob/main/jupyter-labs-eda-dataviz.ipynb.jupyterlite(lab5)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Mik3/SpaceX_Project/blob/main/jupyter-labs-eda-dataviz.ipynb.jupyterlite(lab5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github.com/AndyMik3/SpaceX_Project/blob/07a1d8b5e3b5f29b1179559fc6b4a37b885a7582/jupyter-labs-eda-sql-coursera_sqllite%20(lab4).ipynb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Mik3/SpaceX_Project/blob/132fd31036d0e7176fa171082042dfccf7c60e80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Mik3/SpaceX_Project/blob/132fd31036d0e7176fa171082042dfccf7c60e80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10" Type="http://schemas.openxmlformats.org/officeDocument/2006/relationships/hyperlink" Target="https://github.com/AndyMik3/SpaceX_Project/blob/63c5adb8547e6636f40b86895e636509c1d57b77/jupyter-labs-eda-sql-coursera_sqllite%20(lab4).ipynb" TargetMode="External"/><Relationship Id="rId4" Type="http://schemas.microsoft.com/office/2007/relationships/hdphoto" Target="../media/hdphoto1.wdp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ndyMik3/SpaceX_Project/blob/63c5adb8547e6636f40b86895e636509c1d57b77/jupyter-labs-eda-sql-coursera_sqllite%20(lab4).ipynb" TargetMode="External"/><Relationship Id="rId5" Type="http://schemas.openxmlformats.org/officeDocument/2006/relationships/image" Target="../media/image56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dyMik3/SpaceX_Project/blob/63c5adb8547e6636f40b86895e636509c1d57b77/SpaceX_Machine_Learning_Prediction_Part_5.jupyterlite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microsoft.com/office/2007/relationships/hdphoto" Target="../media/hdphoto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dyMik3/SpaceX_Project.git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launches/pa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hyperlink" Target="https://github.com/AndyMik3/SpaceX_Project/blob/62f406d4d6ac4f466aa89e0fcafbe7c26f1e7bfa/jupyter-labs-spacex-data-collection-api%20(Lab1).ipynb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AndyMik3/SpaceX_Project/blob/07a1d8b5e3b5f29b1179559fc6b4a37b885a7582/jupyter-labs-webscraping(lab1.2).ipynb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Andy M. Méndez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30-Nov-2022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5189C16-0912-BB46-9EB0-064B307F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362" y="1341500"/>
            <a:ext cx="3817096" cy="2649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585BB59-3D3D-B926-5AED-6808494C728F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1960689" cy="593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100" dirty="0">
                <a:hlinkClick r:id="rId4"/>
              </a:rPr>
              <a:t>https://github.com/AndyMik3/SpaceX_Project/blob/07a1d8b5e3b5f29b1179559fc6b4a37b885a7582/labs-jupyter-spacex-data_wrangling_jupyterlite.jupyterlite%20(Lab2).ipynb</a:t>
            </a:r>
            <a:endParaRPr lang="en-US" sz="11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1E6363-FE2C-0AE3-42A5-6FC934A78BFB}"/>
              </a:ext>
            </a:extLst>
          </p:cNvPr>
          <p:cNvSpPr txBox="1"/>
          <p:nvPr/>
        </p:nvSpPr>
        <p:spPr>
          <a:xfrm>
            <a:off x="502554" y="1364625"/>
            <a:ext cx="55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/>
              </a:rPr>
              <a:t>1. Calculate the number of launches on each site</a:t>
            </a:r>
            <a:endParaRPr lang="en-US" dirty="0"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32B02D-B608-79CE-01D3-ECA64A41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262" y="1423921"/>
            <a:ext cx="2709863" cy="29961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AD88203-BA95-52E1-1229-146715F8CDB9}"/>
              </a:ext>
            </a:extLst>
          </p:cNvPr>
          <p:cNvSpPr txBox="1"/>
          <p:nvPr/>
        </p:nvSpPr>
        <p:spPr>
          <a:xfrm>
            <a:off x="502554" y="2147484"/>
            <a:ext cx="55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badi"/>
              </a:rPr>
              <a:t>2</a:t>
            </a:r>
            <a:r>
              <a:rPr lang="en-US" sz="1800" dirty="0">
                <a:latin typeface="Abadi"/>
              </a:rPr>
              <a:t>. Calculate the number and occurrence of each orbit</a:t>
            </a:r>
            <a:endParaRPr lang="en-US" dirty="0">
              <a:cs typeface="Calibr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67C745-F395-DC2A-D0CB-0B5FA26427E0}"/>
              </a:ext>
            </a:extLst>
          </p:cNvPr>
          <p:cNvSpPr txBox="1"/>
          <p:nvPr/>
        </p:nvSpPr>
        <p:spPr>
          <a:xfrm>
            <a:off x="502554" y="2798563"/>
            <a:ext cx="55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/>
              </a:rPr>
              <a:t>3. Calculate the number and occurrence of each orbit</a:t>
            </a:r>
            <a:endParaRPr lang="en-US" dirty="0">
              <a:cs typeface="Calibri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F755C4A-68C3-9012-4BEC-059289B39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994" y="2155124"/>
            <a:ext cx="2404142" cy="3693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8D37D7-F13B-2079-E7BD-50B322D3E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176" y="2302719"/>
            <a:ext cx="695573" cy="133717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FA4C53-D01B-476C-4E40-E1F49969A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937" y="3090468"/>
            <a:ext cx="1562100" cy="1571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729269-6AE4-5C46-B5F4-A1284BD4A8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824" y="3168304"/>
            <a:ext cx="2476500" cy="40685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380CD3D2-FB42-9F81-9F51-889DD2B99C15}"/>
              </a:ext>
            </a:extLst>
          </p:cNvPr>
          <p:cNvSpPr txBox="1"/>
          <p:nvPr/>
        </p:nvSpPr>
        <p:spPr>
          <a:xfrm>
            <a:off x="502554" y="4804862"/>
            <a:ext cx="584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badi"/>
              </a:rPr>
              <a:t>4</a:t>
            </a:r>
            <a:r>
              <a:rPr lang="en-US" sz="1800" dirty="0">
                <a:latin typeface="Abadi"/>
              </a:rPr>
              <a:t>. Create a landing outcome label from outcome column</a:t>
            </a:r>
            <a:endParaRPr lang="en-US" dirty="0">
              <a:cs typeface="Calibri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E9C5897-62BB-E204-B85C-DC4F44CA99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9413" y="4814652"/>
            <a:ext cx="4575673" cy="117342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0E4532A-67A1-F624-4616-289F6DC19941}"/>
              </a:ext>
            </a:extLst>
          </p:cNvPr>
          <p:cNvSpPr txBox="1"/>
          <p:nvPr/>
        </p:nvSpPr>
        <p:spPr>
          <a:xfrm>
            <a:off x="502554" y="5660534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badi"/>
              </a:rPr>
              <a:t>5</a:t>
            </a:r>
            <a:r>
              <a:rPr lang="en-US" sz="1800" dirty="0">
                <a:latin typeface="Abadi"/>
              </a:rPr>
              <a:t>. Export to CSV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8B3AD2-3B1B-3878-CED9-829C446C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573"/>
            <a:ext cx="12192000" cy="242595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DB20E71-4FC0-6F5B-7B30-96ADB95E966F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1960689" cy="593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100" dirty="0">
                <a:hlinkClick r:id="rId4"/>
              </a:rPr>
              <a:t>https://github.com/AndyMik3/SpaceX_Project/blob/main/jupyter-labs-eda-dataviz.ipynb.jupyterlite(lab5).ipynb</a:t>
            </a:r>
            <a:endParaRPr lang="en-US" sz="11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8DE8CEF-DC7C-F230-B499-3A5A6EAB1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" y="3865560"/>
            <a:ext cx="5859317" cy="22525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5B7231-CE86-739E-24FA-F34E9C7E2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670" y="3865560"/>
            <a:ext cx="5598655" cy="21600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1482E5A-06AC-37B8-F24F-0D301778BBFF}"/>
              </a:ext>
            </a:extLst>
          </p:cNvPr>
          <p:cNvSpPr txBox="1"/>
          <p:nvPr/>
        </p:nvSpPr>
        <p:spPr>
          <a:xfrm>
            <a:off x="6378876" y="1022857"/>
            <a:ext cx="5593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Abadi"/>
              </a:rPr>
              <a:t>According to the Flight numbers are increasing the Payload Mass (kg)</a:t>
            </a:r>
            <a:endParaRPr lang="en-US" sz="1400" dirty="0"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3DFD1D-CF90-E779-CAB4-384A2A00FFB5}"/>
              </a:ext>
            </a:extLst>
          </p:cNvPr>
          <p:cNvSpPr txBox="1"/>
          <p:nvPr/>
        </p:nvSpPr>
        <p:spPr>
          <a:xfrm>
            <a:off x="7132557" y="3779648"/>
            <a:ext cx="4011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Abadi"/>
              </a:rPr>
              <a:t>Relation between Payload Mass and Launch Site</a:t>
            </a:r>
            <a:endParaRPr lang="en-US" sz="1400" dirty="0">
              <a:cs typeface="Calibr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A564C51-8951-7879-1521-34BC2B8046DC}"/>
              </a:ext>
            </a:extLst>
          </p:cNvPr>
          <p:cNvSpPr txBox="1"/>
          <p:nvPr/>
        </p:nvSpPr>
        <p:spPr>
          <a:xfrm>
            <a:off x="770011" y="3757517"/>
            <a:ext cx="4011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Abadi"/>
              </a:rPr>
              <a:t>Relation between Flight number and Launch Site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DB20E71-4FC0-6F5B-7B30-96ADB95E966F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1960689" cy="593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100" dirty="0">
                <a:hlinkClick r:id="rId3"/>
              </a:rPr>
              <a:t>https://github.com/AndyMik3/SpaceX_Project/blob/main/jupyter-labs-eda-dataviz.ipynb.jupyterlite(lab5).ipynb</a:t>
            </a:r>
            <a:endParaRPr lang="en-US" sz="11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D6AB1F-43D2-AB95-FB49-4F2063587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26" y="1711963"/>
            <a:ext cx="5764139" cy="24538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055EB3-A4ED-AC05-7B9F-1031967AB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087" y="1516298"/>
            <a:ext cx="3817096" cy="26494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846924B-B10A-A09C-40A4-1E67FCFCF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625" y="4226761"/>
            <a:ext cx="4118129" cy="2057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C2149E1-5F47-F4F1-A0F6-B5AB9A7FCE9E}"/>
              </a:ext>
            </a:extLst>
          </p:cNvPr>
          <p:cNvSpPr txBox="1"/>
          <p:nvPr/>
        </p:nvSpPr>
        <p:spPr>
          <a:xfrm>
            <a:off x="1133625" y="1401282"/>
            <a:ext cx="5593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Abadi"/>
              </a:rPr>
              <a:t>Relation between Success Rate according to each orbit</a:t>
            </a:r>
            <a:endParaRPr lang="en-US" sz="1400" dirty="0">
              <a:cs typeface="Calibr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3840B0-44DF-D676-337B-BF0386647C6C}"/>
              </a:ext>
            </a:extLst>
          </p:cNvPr>
          <p:cNvSpPr txBox="1"/>
          <p:nvPr/>
        </p:nvSpPr>
        <p:spPr>
          <a:xfrm>
            <a:off x="5385104" y="4729245"/>
            <a:ext cx="2368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Abadi"/>
              </a:rPr>
              <a:t>Launch success yearly trend – increasing remarkably -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43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2031BB1-6649-CEE9-894C-815A78965B23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1960689" cy="593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100" dirty="0">
                <a:hlinkClick r:id="rId3"/>
              </a:rPr>
              <a:t>https://github.com/AndyMik3/SpaceX_Project/blob/07a1d8b5e3b5f29b1179559fc6b4a37b885a7582/jupyter-labs-eda-sql-coursera_sqllite%20(lab4).ipynb</a:t>
            </a:r>
            <a:endParaRPr lang="en-US" sz="11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100" dirty="0">
              <a:highlight>
                <a:srgbClr val="FFFF0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0D2DF8-243A-0220-368F-ED111013CAAF}"/>
              </a:ext>
            </a:extLst>
          </p:cNvPr>
          <p:cNvSpPr txBox="1"/>
          <p:nvPr/>
        </p:nvSpPr>
        <p:spPr>
          <a:xfrm>
            <a:off x="685798" y="1348929"/>
            <a:ext cx="40100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effectLst/>
                <a:latin typeface="-apple-system"/>
              </a:rPr>
              <a:t>Display the names of the unique launch sites in the space mission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D09FDF-C7F6-33B3-6186-6C29FE50F1CE}"/>
              </a:ext>
            </a:extLst>
          </p:cNvPr>
          <p:cNvSpPr txBox="1"/>
          <p:nvPr/>
        </p:nvSpPr>
        <p:spPr>
          <a:xfrm>
            <a:off x="685799" y="1824373"/>
            <a:ext cx="40100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effectLst/>
                <a:latin typeface="-apple-system"/>
              </a:rPr>
              <a:t>Display 5 records where launch sites begin with the string 'CCA'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041EEBC-F541-B73B-C238-D9F6BC415BCA}"/>
              </a:ext>
            </a:extLst>
          </p:cNvPr>
          <p:cNvSpPr txBox="1"/>
          <p:nvPr/>
        </p:nvSpPr>
        <p:spPr>
          <a:xfrm>
            <a:off x="685799" y="2467910"/>
            <a:ext cx="4600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effectLst/>
                <a:latin typeface="-apple-system"/>
              </a:rPr>
              <a:t>Display the total payload mass carried by boosters launched by NASA (CRS)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1CDB008-E223-C48E-AE6F-1E380AAAB4C7}"/>
              </a:ext>
            </a:extLst>
          </p:cNvPr>
          <p:cNvSpPr txBox="1"/>
          <p:nvPr/>
        </p:nvSpPr>
        <p:spPr>
          <a:xfrm>
            <a:off x="685798" y="3052185"/>
            <a:ext cx="60004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effectLst/>
                <a:latin typeface="-apple-system"/>
              </a:rPr>
              <a:t>Display average payload mass carried by booster version F9 v1.1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57DCAF6-958B-E3B8-D5F1-0ADA4B74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88" y="3301073"/>
            <a:ext cx="8877300" cy="28575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BD79BE1-9283-39C2-0F43-4B98A6EEF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811" y="2703506"/>
            <a:ext cx="8496300" cy="27622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EE73832-E967-4A06-3C26-8DA263F05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005" y="2092053"/>
            <a:ext cx="7610475" cy="24765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BE74FAF-38CF-B66F-EFC6-89676F097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825" y="1323471"/>
            <a:ext cx="5219700" cy="40005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1D1B2AE6-891A-52E4-41B0-4A376DBBDE37}"/>
              </a:ext>
            </a:extLst>
          </p:cNvPr>
          <p:cNvSpPr txBox="1"/>
          <p:nvPr/>
        </p:nvSpPr>
        <p:spPr>
          <a:xfrm>
            <a:off x="695572" y="3609773"/>
            <a:ext cx="6717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effectLst/>
                <a:latin typeface="-apple-system"/>
              </a:rPr>
              <a:t>List the date when the first successful landing outcome in ground pad was achieved.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B0F7BD6E-E0BD-D4DB-E2D8-86E86426D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0811" y="3871383"/>
            <a:ext cx="8963025" cy="30480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52057653-3D67-3D64-707D-F99C46E0B694}"/>
              </a:ext>
            </a:extLst>
          </p:cNvPr>
          <p:cNvSpPr txBox="1"/>
          <p:nvPr/>
        </p:nvSpPr>
        <p:spPr>
          <a:xfrm>
            <a:off x="685798" y="4167221"/>
            <a:ext cx="7926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00000"/>
                </a:solidFill>
                <a:effectLst/>
                <a:latin typeface="var(--jp-content-font-family)"/>
              </a:rPr>
              <a:t>List the names of the boosters which have success in drone ship and have payload mass greater than 4000 but less than 6000</a:t>
            </a:r>
            <a:endParaRPr lang="en-US" sz="1100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D81CC994-3CAD-D67E-6338-0260C3C8D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762" y="4455001"/>
            <a:ext cx="9401175" cy="247650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E8D4419-0D14-39C3-A28F-3080D27FC41A}"/>
              </a:ext>
            </a:extLst>
          </p:cNvPr>
          <p:cNvSpPr txBox="1"/>
          <p:nvPr/>
        </p:nvSpPr>
        <p:spPr>
          <a:xfrm>
            <a:off x="699471" y="4718564"/>
            <a:ext cx="6528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00000"/>
                </a:solidFill>
                <a:effectLst/>
                <a:latin typeface="var(--jp-content-font-family)"/>
              </a:rPr>
              <a:t>List the total number of successful and failure mission outcomes</a:t>
            </a:r>
            <a:endParaRPr lang="en-US" sz="11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64AE87C-B09D-C3D7-2BDF-95206FE230CE}"/>
              </a:ext>
            </a:extLst>
          </p:cNvPr>
          <p:cNvSpPr txBox="1"/>
          <p:nvPr/>
        </p:nvSpPr>
        <p:spPr>
          <a:xfrm>
            <a:off x="685798" y="5202353"/>
            <a:ext cx="76585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effectLst/>
                <a:latin typeface="-apple-system"/>
              </a:rPr>
              <a:t>List the names of the booster versions which have carried the maximum payload mass. Use a subquery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4421B376-300F-7116-6790-AE88696FD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139" y="5434507"/>
            <a:ext cx="10731011" cy="25163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50442BCB-EE89-1038-EC86-898576AE59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3393" y="4944300"/>
            <a:ext cx="9009136" cy="213487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48A54C34-757D-EBBB-345B-F1D2688C0754}"/>
              </a:ext>
            </a:extLst>
          </p:cNvPr>
          <p:cNvSpPr txBox="1"/>
          <p:nvPr/>
        </p:nvSpPr>
        <p:spPr>
          <a:xfrm>
            <a:off x="684285" y="5690210"/>
            <a:ext cx="89169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 i="0">
                <a:effectLst/>
                <a:latin typeface="-apple-system"/>
              </a:defRPr>
            </a:lvl1pPr>
          </a:lstStyle>
          <a:p>
            <a:r>
              <a:rPr lang="en-US" dirty="0"/>
              <a:t>List the records which will display the month names, failure landing outcomes in drone ship ,booster versions, launch site for the months in year 2015.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3C5E0E7-BF1D-A833-7028-03A3C629C633}"/>
              </a:ext>
            </a:extLst>
          </p:cNvPr>
          <p:cNvSpPr txBox="1"/>
          <p:nvPr/>
        </p:nvSpPr>
        <p:spPr>
          <a:xfrm>
            <a:off x="684286" y="5948035"/>
            <a:ext cx="6945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 i="0">
                <a:effectLst/>
                <a:latin typeface="-apple-system"/>
              </a:defRPr>
            </a:lvl1pPr>
          </a:lstStyle>
          <a:p>
            <a:r>
              <a:rPr lang="en-US" dirty="0"/>
              <a:t>Rank the count of successful landing outcomes between the date 04-06-2010 and 20-03-2017 in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2519F0F-CA56-14ED-5414-589C3709CA27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2294064" cy="401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050" dirty="0">
                <a:hlinkClick r:id="rId3"/>
              </a:rPr>
              <a:t>https://github.com/AndyMik3/SpaceX_Project/blob/132fd31036d0e7176fa171082042dfccf7c60e80/IBM-DS0321EN-SkillsNetwork_labs_module_3_lab_jupyter_launch_site_location.jupyterlite.ipynb</a:t>
            </a: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100" dirty="0">
              <a:highlight>
                <a:srgbClr val="FFFF0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5E70A7-CB17-6D3F-4E8A-E0FBA0370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836" y="1352706"/>
            <a:ext cx="8143875" cy="38385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CBA960-922B-621C-D5E9-0C583CADB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03" y="3722955"/>
            <a:ext cx="4414838" cy="259556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ADDFF6F-0242-6EC5-D9D3-FAAE166F986A}"/>
              </a:ext>
            </a:extLst>
          </p:cNvPr>
          <p:cNvSpPr txBox="1"/>
          <p:nvPr/>
        </p:nvSpPr>
        <p:spPr>
          <a:xfrm>
            <a:off x="6771994" y="5141710"/>
            <a:ext cx="515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Coordinate (Lat, Long) for a mouse over on the map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A0365C3-68B9-0BE9-F12C-C60D898F9EC2}"/>
              </a:ext>
            </a:extLst>
          </p:cNvPr>
          <p:cNvSpPr txBox="1"/>
          <p:nvPr/>
        </p:nvSpPr>
        <p:spPr>
          <a:xfrm>
            <a:off x="597113" y="3155435"/>
            <a:ext cx="2808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Blue circle at NASA Johnson Space Center's coordinate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2519F0F-CA56-14ED-5414-589C3709CA27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2294064" cy="401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050" dirty="0">
                <a:hlinkClick r:id="rId3"/>
              </a:rPr>
              <a:t>https://github.com/AndyMik3/SpaceX_Project/blob/132fd31036d0e7176fa171082042dfccf7c60e80/IBM-DS0321EN-SkillsNetwork_labs_module_3_lab_jupyter_launch_site_location.jupyterlite.ipynb</a:t>
            </a: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100" dirty="0">
              <a:highlight>
                <a:srgbClr val="FFFF0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CFD20B1-7806-AE03-CDCF-F235DC89C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83555"/>
            <a:ext cx="4957763" cy="38938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975C9C-3BCA-2786-C39B-7A083131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74" y="2614983"/>
            <a:ext cx="6139607" cy="325379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CE5A405-D57B-D6A0-14F7-3E14B03BDAC3}"/>
              </a:ext>
            </a:extLst>
          </p:cNvPr>
          <p:cNvSpPr txBox="1"/>
          <p:nvPr/>
        </p:nvSpPr>
        <p:spPr>
          <a:xfrm>
            <a:off x="6765956" y="2056630"/>
            <a:ext cx="4656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Marker with distance to a closest city.</a:t>
            </a:r>
          </a:p>
          <a:p>
            <a:r>
              <a:rPr lang="en-US" dirty="0"/>
              <a:t>(Line between the marker to the launch site)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D2AD3E-7498-B740-311A-CD2E043901FB}"/>
              </a:ext>
            </a:extLst>
          </p:cNvPr>
          <p:cNvSpPr txBox="1"/>
          <p:nvPr/>
        </p:nvSpPr>
        <p:spPr>
          <a:xfrm>
            <a:off x="608086" y="5222450"/>
            <a:ext cx="4333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folium.PolyLine</a:t>
            </a:r>
            <a:r>
              <a:rPr lang="en-US" dirty="0"/>
              <a:t>` object using the coastline coordinates and launch site coordinate</a:t>
            </a:r>
          </a:p>
        </p:txBody>
      </p:sp>
    </p:spTree>
    <p:extLst>
      <p:ext uri="{BB962C8B-B14F-4D97-AF65-F5344CB8AC3E}">
        <p14:creationId xmlns:p14="http://schemas.microsoft.com/office/powerpoint/2010/main" val="42193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C180B42-E594-A2DA-9D38-9A1A88B91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05424"/>
            <a:ext cx="12192000" cy="19209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DEF523-AFA1-4AB7-E846-57D1407999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0916" t="18686" b="49389"/>
          <a:stretch/>
        </p:blipFill>
        <p:spPr>
          <a:xfrm>
            <a:off x="162961" y="2333469"/>
            <a:ext cx="7203541" cy="1828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A8A2697-97AB-C4C5-00DB-637098048F91}"/>
              </a:ext>
            </a:extLst>
          </p:cNvPr>
          <p:cNvSpPr txBox="1"/>
          <p:nvPr/>
        </p:nvSpPr>
        <p:spPr>
          <a:xfrm>
            <a:off x="251230" y="1996919"/>
            <a:ext cx="534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Cape Canaveral Launch Complex 40 (CAFS LC-40)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A4CBD45-F30A-3FAF-28C5-78A9BF8650C2}"/>
              </a:ext>
            </a:extLst>
          </p:cNvPr>
          <p:cNvSpPr txBox="1"/>
          <p:nvPr/>
        </p:nvSpPr>
        <p:spPr>
          <a:xfrm>
            <a:off x="2606640" y="3025474"/>
            <a:ext cx="3656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Launch Success Rate for CCAFS LC-40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87B9F91-C577-D413-D8AF-4E73C1F4E58F}"/>
              </a:ext>
            </a:extLst>
          </p:cNvPr>
          <p:cNvSpPr txBox="1"/>
          <p:nvPr/>
        </p:nvSpPr>
        <p:spPr>
          <a:xfrm>
            <a:off x="3764732" y="1291705"/>
            <a:ext cx="3656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SpaceX Launch Records Dashboard </a:t>
            </a:r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EB3A6B1-0AF2-2DD2-4C00-F917D1253D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9505" t="18010" r="43787" b="12056"/>
          <a:stretch/>
        </p:blipFill>
        <p:spPr>
          <a:xfrm>
            <a:off x="8136047" y="2181585"/>
            <a:ext cx="2037030" cy="18288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120BD1-E487-7432-D286-74DF070355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924" y="2185710"/>
            <a:ext cx="1266825" cy="104775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A772E94-4E6F-635C-ABCD-C824553876B3}"/>
              </a:ext>
            </a:extLst>
          </p:cNvPr>
          <p:cNvSpPr txBox="1"/>
          <p:nvPr/>
        </p:nvSpPr>
        <p:spPr>
          <a:xfrm>
            <a:off x="8136047" y="1820982"/>
            <a:ext cx="3656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Launch Success Rate For All Sites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3CD6372-A67B-5590-53CF-EBB3A61A91EF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2294064" cy="401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050" dirty="0">
                <a:hlinkClick r:id="rId10"/>
              </a:rPr>
              <a:t>https://github.com/AndyMik3/SpaceX_Project/blob/63c5adb8547e6636f40b86895e636509c1d57b77/jupyter-labs-eda-sql-coursera_sqllite%20(lab4).ipynb</a:t>
            </a: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100" dirty="0">
              <a:highlight>
                <a:srgbClr val="FFFF0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0FA9822-874A-D6C7-A642-70703D230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1984"/>
            <a:ext cx="12192000" cy="26150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1F1AFA7-5141-6DC8-C583-7DA3D22C8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28485"/>
            <a:ext cx="12192000" cy="2615062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FAA5395-8DB5-BC3C-A6F5-36D526926397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2294064" cy="401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050" dirty="0">
                <a:hlinkClick r:id="rId6"/>
              </a:rPr>
              <a:t>https://github.com/AndyMik3/SpaceX_Project/blob/63c5adb8547e6636f40b86895e636509c1d57b77/jupyter-labs-eda-sql-coursera_sqllite%20(lab4).ipynb</a:t>
            </a: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100" dirty="0">
              <a:highlight>
                <a:srgbClr val="FFFF0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928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1C840-21C1-5A42-0F05-7CAB74B2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0" y="4557255"/>
            <a:ext cx="2676525" cy="16002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F4CF3A0-44DD-5CDD-23F1-D04B2E32A8E1}"/>
              </a:ext>
            </a:extLst>
          </p:cNvPr>
          <p:cNvSpPr txBox="1"/>
          <p:nvPr/>
        </p:nvSpPr>
        <p:spPr>
          <a:xfrm>
            <a:off x="3969048" y="247925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Standardize the 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CF53BA-658D-412C-90CB-7D5A32F57620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2294064" cy="401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050" dirty="0">
                <a:hlinkClick r:id="rId4"/>
              </a:rPr>
              <a:t>https://github.com/AndyMik3/SpaceX_Project/blob/63c5adb8547e6636f40b86895e636509c1d57b77/SpaceX_Machine_Learning_Prediction_Part_5.jupyterlite.ipynb</a:t>
            </a: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100" dirty="0">
              <a:highlight>
                <a:srgbClr val="FFFF0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9525A73-1CA6-C1F3-CE4C-F31C363C0521}"/>
              </a:ext>
            </a:extLst>
          </p:cNvPr>
          <p:cNvSpPr txBox="1"/>
          <p:nvPr/>
        </p:nvSpPr>
        <p:spPr>
          <a:xfrm>
            <a:off x="3969048" y="171117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Create a column for the Class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13F94C0-3B62-866C-293B-D728D1354B18}"/>
              </a:ext>
            </a:extLst>
          </p:cNvPr>
          <p:cNvSpPr txBox="1"/>
          <p:nvPr/>
        </p:nvSpPr>
        <p:spPr>
          <a:xfrm>
            <a:off x="3969048" y="333419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Split into training data and test data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098C8B-6E7D-28F6-D181-5B5C4D4CE22C}"/>
              </a:ext>
            </a:extLst>
          </p:cNvPr>
          <p:cNvSpPr txBox="1"/>
          <p:nvPr/>
        </p:nvSpPr>
        <p:spPr>
          <a:xfrm>
            <a:off x="3969048" y="4088605"/>
            <a:ext cx="793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Find best Hyperparameter for SVM, Classification Trees and Logistic Regression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376C306-F4BF-4C93-9212-C3D664D43F53}"/>
              </a:ext>
            </a:extLst>
          </p:cNvPr>
          <p:cNvSpPr txBox="1"/>
          <p:nvPr/>
        </p:nvSpPr>
        <p:spPr>
          <a:xfrm>
            <a:off x="3988864" y="4750572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 Find the method that performs best using test data</a:t>
            </a: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DF13C776-8042-A30E-0CDA-6A159D5E2CE0}"/>
              </a:ext>
            </a:extLst>
          </p:cNvPr>
          <p:cNvSpPr/>
          <p:nvPr/>
        </p:nvSpPr>
        <p:spPr>
          <a:xfrm rot="5400000">
            <a:off x="6091959" y="2163064"/>
            <a:ext cx="439418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4613927D-4302-AF98-3602-FF95966B4F5B}"/>
              </a:ext>
            </a:extLst>
          </p:cNvPr>
          <p:cNvSpPr/>
          <p:nvPr/>
        </p:nvSpPr>
        <p:spPr>
          <a:xfrm rot="5400000">
            <a:off x="5669906" y="2966184"/>
            <a:ext cx="439418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9968A2C0-FF58-B0ED-8EF7-7AD5B037D721}"/>
              </a:ext>
            </a:extLst>
          </p:cNvPr>
          <p:cNvSpPr/>
          <p:nvPr/>
        </p:nvSpPr>
        <p:spPr>
          <a:xfrm rot="5400000">
            <a:off x="6230155" y="3727912"/>
            <a:ext cx="439418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8F4B8BDB-AE00-4DB2-6B06-6C8277D65997}"/>
              </a:ext>
            </a:extLst>
          </p:cNvPr>
          <p:cNvSpPr/>
          <p:nvPr/>
        </p:nvSpPr>
        <p:spPr>
          <a:xfrm rot="5400000">
            <a:off x="8958971" y="4476533"/>
            <a:ext cx="439418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BDAE2FC-8060-BF95-D180-2DA000E4520C}"/>
              </a:ext>
            </a:extLst>
          </p:cNvPr>
          <p:cNvSpPr/>
          <p:nvPr/>
        </p:nvSpPr>
        <p:spPr>
          <a:xfrm>
            <a:off x="2797521" y="4578274"/>
            <a:ext cx="716591" cy="157084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Support vector machine, logistic regression and K-nearest neighbors share the same value of accuracy </a:t>
            </a: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1ED490-27B5-E66C-05D2-7A0AAF8D0AE4}"/>
              </a:ext>
            </a:extLst>
          </p:cNvPr>
          <p:cNvSpPr txBox="1"/>
          <p:nvPr/>
        </p:nvSpPr>
        <p:spPr>
          <a:xfrm>
            <a:off x="841125" y="367142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KSC LC-39A was 76.9%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272E42-F90D-3F0A-239D-BF722E69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2855966"/>
            <a:ext cx="1801848" cy="16216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18282E8-2B26-225C-A570-EE4127ABE073}"/>
              </a:ext>
            </a:extLst>
          </p:cNvPr>
          <p:cNvSpPr txBox="1"/>
          <p:nvPr/>
        </p:nvSpPr>
        <p:spPr>
          <a:xfrm>
            <a:off x="921191" y="5095708"/>
            <a:ext cx="5607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VAFB SLC-4E was 60%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44FA0D8-1440-CF1C-F43A-6C086C606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811" y="4664791"/>
            <a:ext cx="1801848" cy="15616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55A2E8-87D1-0912-2DB1-6EAA09B1C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850" y="1601261"/>
            <a:ext cx="2676525" cy="16002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0040593-94F2-DCE8-04D4-814AC5F3BB74}"/>
              </a:ext>
            </a:extLst>
          </p:cNvPr>
          <p:cNvSpPr/>
          <p:nvPr/>
        </p:nvSpPr>
        <p:spPr>
          <a:xfrm>
            <a:off x="9847171" y="1622280"/>
            <a:ext cx="716591" cy="157084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DCC5F2-8C76-E948-5FCE-DB39E7D1C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46" y="2578411"/>
            <a:ext cx="9360000" cy="36185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D66B9-7082-69AF-FB71-0869920ABEBA}"/>
              </a:ext>
            </a:extLst>
          </p:cNvPr>
          <p:cNvSpPr txBox="1"/>
          <p:nvPr/>
        </p:nvSpPr>
        <p:spPr>
          <a:xfrm>
            <a:off x="680632" y="1994107"/>
            <a:ext cx="8897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 flight number the CCAFS SLC 40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notably the launch site most used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C6CF924-8706-CEA9-D6BD-6CB299DE6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6" y="3137646"/>
            <a:ext cx="9360000" cy="36090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BDF7E6-F7BB-1428-7CBB-B89F9A8E7FE2}"/>
              </a:ext>
            </a:extLst>
          </p:cNvPr>
          <p:cNvSpPr txBox="1"/>
          <p:nvPr/>
        </p:nvSpPr>
        <p:spPr>
          <a:xfrm>
            <a:off x="680632" y="2171873"/>
            <a:ext cx="8897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is sent with a mass between 1000kg to 8000kg with few very specific launches close to 15000kg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4AB4F49-79AD-1214-F8C6-94610CE9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267" y="1332108"/>
            <a:ext cx="3817096" cy="26494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F2058D-E9EB-185D-5335-B8BB3479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" y="3340729"/>
            <a:ext cx="8193643" cy="35172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6BBC27-BA39-0A5C-BE01-0C75BC2FCB67}"/>
              </a:ext>
            </a:extLst>
          </p:cNvPr>
          <p:cNvSpPr txBox="1"/>
          <p:nvPr/>
        </p:nvSpPr>
        <p:spPr>
          <a:xfrm>
            <a:off x="2615575" y="1884097"/>
            <a:ext cx="4030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uccess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ate for these launches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5579E2B-69DB-963E-AC29-13A3B4747B29}"/>
              </a:ext>
            </a:extLst>
          </p:cNvPr>
          <p:cNvCxnSpPr>
            <a:cxnSpLocks/>
          </p:cNvCxnSpPr>
          <p:nvPr/>
        </p:nvCxnSpPr>
        <p:spPr>
          <a:xfrm flipH="1">
            <a:off x="1207342" y="2622761"/>
            <a:ext cx="498470" cy="90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61933D8-72F1-6C54-D486-1896C4F4DB83}"/>
              </a:ext>
            </a:extLst>
          </p:cNvPr>
          <p:cNvCxnSpPr>
            <a:cxnSpLocks/>
          </p:cNvCxnSpPr>
          <p:nvPr/>
        </p:nvCxnSpPr>
        <p:spPr>
          <a:xfrm flipH="1">
            <a:off x="1935727" y="2578605"/>
            <a:ext cx="777811" cy="938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AE5B5CE-C493-F307-FC43-1536D048B792}"/>
              </a:ext>
            </a:extLst>
          </p:cNvPr>
          <p:cNvCxnSpPr>
            <a:cxnSpLocks/>
          </p:cNvCxnSpPr>
          <p:nvPr/>
        </p:nvCxnSpPr>
        <p:spPr>
          <a:xfrm flipH="1">
            <a:off x="3267893" y="2547637"/>
            <a:ext cx="465774" cy="1004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48D0CD9-6113-0E40-2315-875663B8012F}"/>
              </a:ext>
            </a:extLst>
          </p:cNvPr>
          <p:cNvCxnSpPr>
            <a:cxnSpLocks/>
          </p:cNvCxnSpPr>
          <p:nvPr/>
        </p:nvCxnSpPr>
        <p:spPr>
          <a:xfrm>
            <a:off x="5794218" y="2578605"/>
            <a:ext cx="1173178" cy="1035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15D6B97-B08D-AC85-EC7A-676C1403A695}"/>
              </a:ext>
            </a:extLst>
          </p:cNvPr>
          <p:cNvSpPr txBox="1"/>
          <p:nvPr/>
        </p:nvSpPr>
        <p:spPr>
          <a:xfrm>
            <a:off x="1506873" y="2253429"/>
            <a:ext cx="969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A44B285-B7CD-B503-ACE1-3FB714139CBA}"/>
              </a:ext>
            </a:extLst>
          </p:cNvPr>
          <p:cNvSpPr txBox="1"/>
          <p:nvPr/>
        </p:nvSpPr>
        <p:spPr>
          <a:xfrm>
            <a:off x="2585142" y="2245054"/>
            <a:ext cx="969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ED08A61-23B5-047D-713E-5105107F45A9}"/>
              </a:ext>
            </a:extLst>
          </p:cNvPr>
          <p:cNvSpPr txBox="1"/>
          <p:nvPr/>
        </p:nvSpPr>
        <p:spPr>
          <a:xfrm>
            <a:off x="3492857" y="2242082"/>
            <a:ext cx="969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6AB260A-46E2-4030-F996-70656B4CD41A}"/>
              </a:ext>
            </a:extLst>
          </p:cNvPr>
          <p:cNvSpPr txBox="1"/>
          <p:nvPr/>
        </p:nvSpPr>
        <p:spPr>
          <a:xfrm>
            <a:off x="5270526" y="2253429"/>
            <a:ext cx="969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912E41-28FB-6ED8-283F-53CBB69B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0" y="1368020"/>
            <a:ext cx="6996442" cy="5215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BE6AA95-CFBB-511C-E00E-98B8E294C39F}"/>
              </a:ext>
            </a:extLst>
          </p:cNvPr>
          <p:cNvSpPr txBox="1"/>
          <p:nvPr/>
        </p:nvSpPr>
        <p:spPr>
          <a:xfrm>
            <a:off x="7377935" y="1802310"/>
            <a:ext cx="40800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launches made initially were indistinct for LEO, ISS, PO, GTO orbits, as the number of flights increased, the range of the launch orbits also increased.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last flights have been up to the VLEO orbit.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D06F379-4BC1-F929-884E-1CF2B718D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4" y="2716040"/>
            <a:ext cx="8676029" cy="40049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64A8E6-459A-17F6-C739-0BE696682582}"/>
              </a:ext>
            </a:extLst>
          </p:cNvPr>
          <p:cNvSpPr txBox="1"/>
          <p:nvPr/>
        </p:nvSpPr>
        <p:spPr>
          <a:xfrm>
            <a:off x="2718465" y="1400651"/>
            <a:ext cx="8978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relationship between the payload mass and the launch orbit is clear. </a:t>
            </a:r>
          </a:p>
          <a:p>
            <a:r>
              <a:rPr lang="en-US" dirty="0"/>
              <a:t>When the payload mass is approximately 2000kg to 3000kg, the launch is to the ISS orbit.</a:t>
            </a:r>
          </a:p>
          <a:p>
            <a:r>
              <a:rPr lang="en-US" dirty="0"/>
              <a:t>When the payload mass is in a range between 3000kg to 7000kg the orbit is the GTO.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F9CE5E9-0026-8FEC-1D31-3307801CD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45" y="2366675"/>
            <a:ext cx="8560628" cy="43451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F2A866-5D54-0A1D-5B17-2FBD0210E903}"/>
              </a:ext>
            </a:extLst>
          </p:cNvPr>
          <p:cNvSpPr txBox="1"/>
          <p:nvPr/>
        </p:nvSpPr>
        <p:spPr>
          <a:xfrm>
            <a:off x="3047246" y="189744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success rate has increased remarkably over the years.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B44F652-07DE-3FB6-EEA2-A2341B26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57" y="3429000"/>
            <a:ext cx="2514600" cy="132397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462741D-E0E2-1AC1-4550-931878128FE6}"/>
              </a:ext>
            </a:extLst>
          </p:cNvPr>
          <p:cNvSpPr/>
          <p:nvPr/>
        </p:nvSpPr>
        <p:spPr>
          <a:xfrm>
            <a:off x="1584357" y="3429000"/>
            <a:ext cx="814812" cy="132397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F5124A-1CDE-62FF-65E4-E817786038A0}"/>
              </a:ext>
            </a:extLst>
          </p:cNvPr>
          <p:cNvSpPr txBox="1"/>
          <p:nvPr/>
        </p:nvSpPr>
        <p:spPr>
          <a:xfrm>
            <a:off x="1274276" y="269433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Launch sites are presented with their latitude and longitude: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E797AB-2153-B86B-1060-D092A63D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69" y="3805238"/>
            <a:ext cx="10420350" cy="2428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8508CBB-3F3D-542E-22B3-5AD309864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7" y="3039598"/>
            <a:ext cx="62388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029269-078A-CC27-887A-563C3ED7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69" y="3099436"/>
            <a:ext cx="6943725" cy="457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FE2CC13-1ECB-A2EE-AF1B-A87ADFC37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90" y="3780212"/>
            <a:ext cx="18954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94859" y="1492189"/>
            <a:ext cx="8604197" cy="515535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using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using Pandas and 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 lab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Ploty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7CBECE-E297-133E-51D4-0A531C87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76" y="2580511"/>
            <a:ext cx="7124700" cy="3905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5C65AA-33FA-8374-6933-5C1C8CF22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76" y="3429000"/>
            <a:ext cx="18478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5CFDD7-14EF-B87E-54B9-6F4AA4CA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6" y="3294698"/>
            <a:ext cx="1466850" cy="523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3685954-957E-EC59-7DD7-AD1EBE26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6" y="2399220"/>
            <a:ext cx="72580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76774" y="3429000"/>
            <a:ext cx="5742125" cy="7869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Boosters which have successfully landed on drone ship and had payload mass greater than 4000 but less than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7114E2-0996-5E0B-CC49-FFF3984D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16219"/>
            <a:ext cx="10296525" cy="381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72C849-13EE-9134-9B0C-FDD9E75C7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544" y="3336882"/>
            <a:ext cx="13525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B415F2-E0DF-1DEF-0055-B8209756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91" y="2576654"/>
            <a:ext cx="8134350" cy="419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C26EB1-76D0-0486-72A6-A421AB7A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88" y="3310513"/>
            <a:ext cx="19335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CEFABA-0890-B04B-F4F8-65C207D1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01157"/>
            <a:ext cx="10125075" cy="3905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E73651-61CC-7258-2C7E-8808AA6F7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58" y="2370315"/>
            <a:ext cx="13620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44893" y="3645240"/>
            <a:ext cx="3783883" cy="8360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the failed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booster versions, and launch site names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DF1193-25B9-1853-85C5-6F01DB2B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11" y="2327495"/>
            <a:ext cx="10287000" cy="60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CDB058-A763-409B-D66D-6C5008CD8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11" y="3352978"/>
            <a:ext cx="31242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96742" y="2386891"/>
            <a:ext cx="3294997" cy="22002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landing outcomes between 2010-06-04 and 2017-03-20 for: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(drone ship)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(ground pad)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64FCC0-519E-F798-29C1-36887963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38" y="2392331"/>
            <a:ext cx="21812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29342A0-0EBD-017C-FEBF-CBEFBCAE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25309"/>
            <a:ext cx="7504858" cy="44267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15662" y="2423265"/>
            <a:ext cx="2743200" cy="14063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 sites are near to the coast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Locations (Folium map)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297EFC1-8785-0746-F2C8-BDABD39B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" y="3429000"/>
            <a:ext cx="6512378" cy="34082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F4BD845-4687-307D-4DD2-22FC0E66D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1386830"/>
            <a:ext cx="6019800" cy="31146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Failed launches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61040A4-9362-ECBC-4C9C-47EC4E0B5BBD}"/>
              </a:ext>
            </a:extLst>
          </p:cNvPr>
          <p:cNvSpPr txBox="1"/>
          <p:nvPr/>
        </p:nvSpPr>
        <p:spPr>
          <a:xfrm>
            <a:off x="80963" y="1397675"/>
            <a:ext cx="58690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Successful launches are shown in green and failed launches in red.</a:t>
            </a:r>
          </a:p>
          <a:p>
            <a:endParaRPr lang="en-US" dirty="0"/>
          </a:p>
          <a:p>
            <a:r>
              <a:rPr lang="en-US" dirty="0"/>
              <a:t>In the visual map it is possible to zoom in on the study area to learn more about the launches made.</a:t>
            </a:r>
          </a:p>
          <a:p>
            <a:endParaRPr lang="en-US" dirty="0"/>
          </a:p>
          <a:p>
            <a:r>
              <a:rPr lang="en-US" dirty="0"/>
              <a:t>On the East coast there are bases with 26 and 66 pitches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5451C92-85EC-B93E-0189-6ADF6BD3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943" y="1292765"/>
            <a:ext cx="6111657" cy="47328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22400"/>
            <a:ext cx="4684589" cy="500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SpaceX advertises Falcon 9 rocket launches cost 62 million dollars(pre-inflation);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In </a:t>
            </a:r>
            <a:r>
              <a:rPr lang="en-US" sz="2000" dirty="0">
                <a:solidFill>
                  <a:srgbClr val="333333"/>
                </a:solidFill>
                <a:latin typeface="Source Sans Pro" panose="020B0604020202020204" pitchFamily="34" charset="0"/>
              </a:rPr>
              <a:t>this project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will predict if the Falcon 9 first stage will land successfully defining the accuracy of the landing.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03A3BB0-2148-D368-38B7-CB64A17DCDCA}"/>
              </a:ext>
            </a:extLst>
          </p:cNvPr>
          <p:cNvSpPr txBox="1"/>
          <p:nvPr/>
        </p:nvSpPr>
        <p:spPr>
          <a:xfrm>
            <a:off x="5658943" y="59666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https://www.spacex.com/vehicles/falcon-9/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proximities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A0546F7-50DD-B5F1-C562-970D5A85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2" y="3718319"/>
            <a:ext cx="5991310" cy="29736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866358F-8C63-C8CA-FD11-FBD72032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436" y="1341280"/>
            <a:ext cx="5798132" cy="28920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52E9B5-03C2-4A21-B5E9-4348FE86F7FB}"/>
              </a:ext>
            </a:extLst>
          </p:cNvPr>
          <p:cNvSpPr txBox="1"/>
          <p:nvPr/>
        </p:nvSpPr>
        <p:spPr>
          <a:xfrm>
            <a:off x="396090" y="2441863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closest distances to different points of interest are presented with a line.</a:t>
            </a:r>
          </a:p>
          <a:p>
            <a:r>
              <a:rPr lang="en-US" dirty="0"/>
              <a:t>In the images the distance to the coastline is represented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Rate For All Sites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D03C675-AA3F-4F76-09EC-B56FFF74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12"/>
            <a:ext cx="12192000" cy="21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9032166-EDAA-B355-C119-2E4A865D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2" y="1382964"/>
            <a:ext cx="11335750" cy="52781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for the highest launch site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04D12C2-2257-1E36-3F91-0D1B76414A06}"/>
              </a:ext>
            </a:extLst>
          </p:cNvPr>
          <p:cNvSpPr txBox="1"/>
          <p:nvPr/>
        </p:nvSpPr>
        <p:spPr>
          <a:xfrm>
            <a:off x="6728233" y="3129133"/>
            <a:ext cx="47297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Kennedy Space Center Launch Complex 39A</a:t>
            </a:r>
          </a:p>
          <a:p>
            <a:r>
              <a:rPr lang="en-US" dirty="0"/>
              <a:t>(KSC LC-39A) has a 76.9% success rate vs 23.1% rate of failure.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F8AACC-3A62-E367-9809-0205DF89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1469"/>
            <a:ext cx="12192000" cy="26150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FDB65B7-F913-4667-4AC0-95C3A4C7088E}"/>
              </a:ext>
            </a:extLst>
          </p:cNvPr>
          <p:cNvSpPr txBox="1"/>
          <p:nvPr/>
        </p:nvSpPr>
        <p:spPr>
          <a:xfrm>
            <a:off x="3414665" y="5071717"/>
            <a:ext cx="61095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Payload mass (kg) for launch success rate in all sites</a:t>
            </a:r>
          </a:p>
          <a:p>
            <a:r>
              <a:rPr lang="en-US" dirty="0"/>
              <a:t>There are a high number of launches when the payload mass is between 2k to 4k kg.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0342" y="1308820"/>
            <a:ext cx="5325989" cy="2761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logistic regression, Support vector machine and K-nearest neighbors share a high percentage of accuracy with 0.83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5F084F-9945-5883-8B58-28A81F44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4070023"/>
            <a:ext cx="3019425" cy="182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675BA9-48CF-59F8-6A77-63A9EA22E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299" y="1512985"/>
            <a:ext cx="4394693" cy="34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D9E2A0-4FF4-332D-7BBD-9B48AF4711BC}"/>
              </a:ext>
            </a:extLst>
          </p:cNvPr>
          <p:cNvSpPr txBox="1">
            <a:spLocks/>
          </p:cNvSpPr>
          <p:nvPr/>
        </p:nvSpPr>
        <p:spPr>
          <a:xfrm>
            <a:off x="770010" y="4055618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Support Vector Machine, Logistic Regression and K-nearest neighbors share the same value of accuracy equal to 0.84</a:t>
            </a: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9CE611-B2BD-7EDA-10EE-422D9D790233}"/>
              </a:ext>
            </a:extLst>
          </p:cNvPr>
          <p:cNvSpPr txBox="1"/>
          <p:nvPr/>
        </p:nvSpPr>
        <p:spPr>
          <a:xfrm>
            <a:off x="770010" y="1653177"/>
            <a:ext cx="9077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launch sites are near to the coastline for transport purposes and security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735AF3-0691-9379-473A-ACAADBE8B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9505" t="18010" r="43787" b="12056"/>
          <a:stretch/>
        </p:blipFill>
        <p:spPr>
          <a:xfrm>
            <a:off x="7810122" y="4082515"/>
            <a:ext cx="2037030" cy="1828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E33A818-C88D-E408-B416-A98DDC5C9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999" y="4086640"/>
            <a:ext cx="1266825" cy="10477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D85636C-4FF0-3813-5798-12013D3DFEC2}"/>
              </a:ext>
            </a:extLst>
          </p:cNvPr>
          <p:cNvSpPr txBox="1"/>
          <p:nvPr/>
        </p:nvSpPr>
        <p:spPr>
          <a:xfrm>
            <a:off x="770010" y="3127544"/>
            <a:ext cx="794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KSC LC-39A has the most success rate of all the launch sites.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FA655F5-6C92-FF4F-4349-7D29CE637C4D}"/>
              </a:ext>
            </a:extLst>
          </p:cNvPr>
          <p:cNvSpPr txBox="1"/>
          <p:nvPr/>
        </p:nvSpPr>
        <p:spPr>
          <a:xfrm>
            <a:off x="770011" y="3642322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last flights have been up to the VLEO orbit.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E367C9F-EB4E-A263-1063-8E13780A1845}"/>
              </a:ext>
            </a:extLst>
          </p:cNvPr>
          <p:cNvSpPr txBox="1"/>
          <p:nvPr/>
        </p:nvSpPr>
        <p:spPr>
          <a:xfrm>
            <a:off x="770011" y="2321367"/>
            <a:ext cx="1014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Kennedy Space Center Launch Complex 39A (KSC LC-39A) has a 76.9% success rate vs 23.1% rate of failure.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D03C27-98DB-4CF6-78DF-94B2C904C9E0}"/>
              </a:ext>
            </a:extLst>
          </p:cNvPr>
          <p:cNvSpPr txBox="1"/>
          <p:nvPr/>
        </p:nvSpPr>
        <p:spPr>
          <a:xfrm>
            <a:off x="770011" y="1834256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https://github.com/AndyMik3/SpaceX_Project.git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513930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  (“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spacex_url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=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https://api.spacexdata.com/v4/launches/past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information collected incorporates data from both successful and unsuccessful launches, at this point the data is labeled prior to applying the machine learning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Training and test data to find the best Hyperparameter for SVM, Classification Trees, and Logistic Regression.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8083" y="1674235"/>
            <a:ext cx="7857003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is collected from the REST API 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REST API include enough information referring to: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E497EC-98EB-D44A-550C-40689705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629" y="1445654"/>
            <a:ext cx="3345618" cy="12934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E0122B9-FDF9-BF69-A0C6-5A9C8476358A}"/>
              </a:ext>
            </a:extLst>
          </p:cNvPr>
          <p:cNvSpPr txBox="1"/>
          <p:nvPr/>
        </p:nvSpPr>
        <p:spPr>
          <a:xfrm>
            <a:off x="7605402" y="1768857"/>
            <a:ext cx="11611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1. API call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49CA424-0558-8BA3-3338-AD5E21BD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118" y="2515465"/>
            <a:ext cx="1114425" cy="26574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B3B14C-598D-E206-7A6D-A7BC007A4730}"/>
              </a:ext>
            </a:extLst>
          </p:cNvPr>
          <p:cNvSpPr txBox="1"/>
          <p:nvPr/>
        </p:nvSpPr>
        <p:spPr>
          <a:xfrm>
            <a:off x="770011" y="4530285"/>
            <a:ext cx="6096000" cy="125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Date,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Flights,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Serial, Longitude, Latitude 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F2D655DA-B1E7-CE7A-8E89-3D132B757DF0}"/>
              </a:ext>
            </a:extLst>
          </p:cNvPr>
          <p:cNvSpPr/>
          <p:nvPr/>
        </p:nvSpPr>
        <p:spPr>
          <a:xfrm rot="16200000">
            <a:off x="9038395" y="1497007"/>
            <a:ext cx="284085" cy="827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F8FE3AD-6D8F-11A2-1CA0-530F87DA8330}"/>
              </a:ext>
            </a:extLst>
          </p:cNvPr>
          <p:cNvSpPr txBox="1"/>
          <p:nvPr/>
        </p:nvSpPr>
        <p:spPr>
          <a:xfrm>
            <a:off x="10877400" y="1535367"/>
            <a:ext cx="116114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2. Pandas data frame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6FED4056-A217-8B85-64CA-713D9F0DBE99}"/>
              </a:ext>
            </a:extLst>
          </p:cNvPr>
          <p:cNvSpPr/>
          <p:nvPr/>
        </p:nvSpPr>
        <p:spPr>
          <a:xfrm>
            <a:off x="11716128" y="2078580"/>
            <a:ext cx="284085" cy="827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44F6C3F-BDC0-A30C-D39D-3F54073F4B33}"/>
              </a:ext>
            </a:extLst>
          </p:cNvPr>
          <p:cNvSpPr txBox="1"/>
          <p:nvPr/>
        </p:nvSpPr>
        <p:spPr>
          <a:xfrm>
            <a:off x="9505440" y="3062304"/>
            <a:ext cx="116114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3. Filter the data to only include Falcon9</a:t>
            </a: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1CD003C7-6046-CE06-CA93-40B9D5D7D830}"/>
              </a:ext>
            </a:extLst>
          </p:cNvPr>
          <p:cNvSpPr/>
          <p:nvPr/>
        </p:nvSpPr>
        <p:spPr>
          <a:xfrm rot="5400000">
            <a:off x="10925395" y="3000700"/>
            <a:ext cx="284085" cy="827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3FE2717-0243-A804-012A-53E34BB3C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790" y="3091699"/>
            <a:ext cx="2533650" cy="258127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5DF99AA-A86C-3107-C59A-BB5475768A43}"/>
              </a:ext>
            </a:extLst>
          </p:cNvPr>
          <p:cNvSpPr txBox="1"/>
          <p:nvPr/>
        </p:nvSpPr>
        <p:spPr>
          <a:xfrm>
            <a:off x="8185972" y="5797029"/>
            <a:ext cx="16401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4. Save to .csv</a:t>
            </a: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C3699D3A-92B1-B363-BA0B-3DAF42BADA3B}"/>
              </a:ext>
            </a:extLst>
          </p:cNvPr>
          <p:cNvSpPr/>
          <p:nvPr/>
        </p:nvSpPr>
        <p:spPr>
          <a:xfrm>
            <a:off x="8624502" y="4540040"/>
            <a:ext cx="284085" cy="827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C6DD730-66C7-59EC-083B-0D0240C09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324" y="6232450"/>
            <a:ext cx="4200525" cy="314325"/>
          </a:xfrm>
          <a:prstGeom prst="rect">
            <a:avLst/>
          </a:prstGeom>
        </p:spPr>
      </p:pic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A388FB67-6A7A-2E6C-68EE-CC7D87260111}"/>
              </a:ext>
            </a:extLst>
          </p:cNvPr>
          <p:cNvSpPr/>
          <p:nvPr/>
        </p:nvSpPr>
        <p:spPr>
          <a:xfrm>
            <a:off x="9955298" y="5314698"/>
            <a:ext cx="284085" cy="827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>
            <a:extLst>
              <a:ext uri="{FF2B5EF4-FFF2-40B4-BE49-F238E27FC236}">
                <a16:creationId xmlns:a16="http://schemas.microsoft.com/office/drawing/2014/main" id="{DE207599-F817-7A0E-3DB9-781525786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097" y="3528144"/>
            <a:ext cx="1458217" cy="28892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4636" y="6339157"/>
            <a:ext cx="10693864" cy="593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100" dirty="0">
                <a:hlinkClick r:id="rId4"/>
              </a:rPr>
              <a:t>https://github.com/AndyMik3/SpaceX_Project/blob/62f406d4d6ac4f466aa89e0fcafbe7c26f1e7bfa/jupyter-labs-spacex-data-collection-api%20(Lab1).ipynb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6A2C0D4-E597-2DC9-2766-0A0CAAAAC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896" y="1361616"/>
            <a:ext cx="3962400" cy="2857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11729BA-260E-A008-18FE-EA1C7DFED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393" y="1661023"/>
            <a:ext cx="2552700" cy="2571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E018D2-B33B-8794-7330-DE48104864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275" b="18473"/>
          <a:stretch/>
        </p:blipFill>
        <p:spPr>
          <a:xfrm>
            <a:off x="9367606" y="2008501"/>
            <a:ext cx="2792521" cy="13201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8771ADE-1C95-91CC-36E2-3B41D6CFE37F}"/>
              </a:ext>
            </a:extLst>
          </p:cNvPr>
          <p:cNvSpPr txBox="1"/>
          <p:nvPr/>
        </p:nvSpPr>
        <p:spPr>
          <a:xfrm>
            <a:off x="953368" y="1548866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/>
              </a:rPr>
              <a:t>1. Data Collection</a:t>
            </a:r>
            <a:endParaRPr lang="en-US" dirty="0">
              <a:cs typeface="Calibri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018A82-73A3-196F-9DDF-E440307E6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461" y="1903625"/>
            <a:ext cx="1895475" cy="31432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7E224B8-7BAE-B128-8786-AD663F168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3971" y="1348930"/>
            <a:ext cx="2447925" cy="110961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683CFC4-3488-E6FB-8374-B54CFCCA5017}"/>
              </a:ext>
            </a:extLst>
          </p:cNvPr>
          <p:cNvSpPr txBox="1"/>
          <p:nvPr/>
        </p:nvSpPr>
        <p:spPr>
          <a:xfrm>
            <a:off x="9367606" y="1350600"/>
            <a:ext cx="2447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>
                <a:latin typeface="Abadi"/>
              </a:rPr>
              <a:t>2</a:t>
            </a:r>
            <a:r>
              <a:rPr lang="en-US" sz="1800">
                <a:latin typeface="Abadi"/>
              </a:rPr>
              <a:t>. Convert the .json() result into a dataframe</a:t>
            </a:r>
            <a:endParaRPr lang="en-US">
              <a:cs typeface="Calibri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54AE573-2A56-2A72-6B83-75981544DF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403" y="2449736"/>
            <a:ext cx="7670874" cy="108477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9A2993E-A021-66D1-7DC0-A38DB980EA6E}"/>
              </a:ext>
            </a:extLst>
          </p:cNvPr>
          <p:cNvSpPr txBox="1"/>
          <p:nvPr/>
        </p:nvSpPr>
        <p:spPr>
          <a:xfrm>
            <a:off x="6193137" y="3987181"/>
            <a:ext cx="374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badi"/>
              </a:rPr>
              <a:t>4</a:t>
            </a:r>
            <a:r>
              <a:rPr lang="en-US" sz="1800" dirty="0">
                <a:latin typeface="Abadi"/>
              </a:rPr>
              <a:t>. Filter to only keep the features needed for Falcon 9 Launches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F6B5C6FA-3D61-59D0-938D-34AE558FCD1B}"/>
              </a:ext>
            </a:extLst>
          </p:cNvPr>
          <p:cNvSpPr/>
          <p:nvPr/>
        </p:nvSpPr>
        <p:spPr>
          <a:xfrm>
            <a:off x="5784742" y="1653628"/>
            <a:ext cx="776287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5C959039-0BB0-45A6-8156-3CF3552F663E}"/>
              </a:ext>
            </a:extLst>
          </p:cNvPr>
          <p:cNvSpPr/>
          <p:nvPr/>
        </p:nvSpPr>
        <p:spPr>
          <a:xfrm rot="5400000">
            <a:off x="9902662" y="2457602"/>
            <a:ext cx="776287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66359CC-8ABC-ADB4-3496-23B5BA1FB7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930" y="3470049"/>
            <a:ext cx="6010275" cy="23812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44A22C2B-E987-7DED-1EE6-4EB1E54EC466}"/>
              </a:ext>
            </a:extLst>
          </p:cNvPr>
          <p:cNvSpPr txBox="1"/>
          <p:nvPr/>
        </p:nvSpPr>
        <p:spPr>
          <a:xfrm>
            <a:off x="665509" y="2681389"/>
            <a:ext cx="2840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/>
              </a:rPr>
              <a:t>3. </a:t>
            </a:r>
            <a:r>
              <a:rPr lang="en-US" dirty="0">
                <a:latin typeface="Abadi"/>
              </a:rPr>
              <a:t>First Data Processing</a:t>
            </a:r>
            <a:endParaRPr lang="en-US" sz="1800" dirty="0"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69B77A58-431F-5457-7AEB-046DCD493F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799" y="3901561"/>
            <a:ext cx="5296294" cy="160953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45952FC0-D234-BF72-CE0D-82C8D842A4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0162" y="4806083"/>
            <a:ext cx="3476625" cy="238125"/>
          </a:xfrm>
          <a:prstGeom prst="rect">
            <a:avLst/>
          </a:prstGeom>
        </p:spPr>
      </p:pic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26057891-754A-57BA-5941-DB1A4F4E92AF}"/>
              </a:ext>
            </a:extLst>
          </p:cNvPr>
          <p:cNvSpPr/>
          <p:nvPr/>
        </p:nvSpPr>
        <p:spPr>
          <a:xfrm rot="5400000">
            <a:off x="646896" y="3852748"/>
            <a:ext cx="776287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echa: a la derecha 37">
            <a:extLst>
              <a:ext uri="{FF2B5EF4-FFF2-40B4-BE49-F238E27FC236}">
                <a16:creationId xmlns:a16="http://schemas.microsoft.com/office/drawing/2014/main" id="{D8630813-4DEC-CCB2-13E3-8017A36E1EE5}"/>
              </a:ext>
            </a:extLst>
          </p:cNvPr>
          <p:cNvSpPr/>
          <p:nvPr/>
        </p:nvSpPr>
        <p:spPr>
          <a:xfrm>
            <a:off x="5439705" y="4390126"/>
            <a:ext cx="776287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EFB2B418-06EE-0D1A-17F2-1B370FC02330}"/>
              </a:ext>
            </a:extLst>
          </p:cNvPr>
          <p:cNvSpPr/>
          <p:nvPr/>
        </p:nvSpPr>
        <p:spPr>
          <a:xfrm rot="10800000">
            <a:off x="3369054" y="2676344"/>
            <a:ext cx="776287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959BD34-A174-4598-FFB6-FEA1F521E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593" y="2769897"/>
            <a:ext cx="5344128" cy="14210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7E94CB-C731-AEA3-682C-58C2981D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50" y="1317755"/>
            <a:ext cx="4371372" cy="34510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7B5CA0-5BF5-C25D-D8E7-3B3A471D4F07}"/>
              </a:ext>
            </a:extLst>
          </p:cNvPr>
          <p:cNvSpPr txBox="1"/>
          <p:nvPr/>
        </p:nvSpPr>
        <p:spPr>
          <a:xfrm>
            <a:off x="502554" y="1364625"/>
            <a:ext cx="2761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/>
              </a:rPr>
              <a:t>1. Requests.get method</a:t>
            </a:r>
            <a:endParaRPr lang="en-US" dirty="0">
              <a:cs typeface="Calibr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3A24D5-96A8-060E-2BA4-FF7C6E3D36B5}"/>
              </a:ext>
            </a:extLst>
          </p:cNvPr>
          <p:cNvSpPr txBox="1">
            <a:spLocks/>
          </p:cNvSpPr>
          <p:nvPr/>
        </p:nvSpPr>
        <p:spPr>
          <a:xfrm>
            <a:off x="164636" y="6339157"/>
            <a:ext cx="10816175" cy="593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100" dirty="0">
                <a:hlinkClick r:id="rId5"/>
              </a:rPr>
              <a:t>https://github.com/AndyMik3/SpaceX_Project/blob/07a1d8b5e3b5f29b1179559fc6b4a37b885a7582/jupyter-labs-webscraping(lab1.2).ipynb</a:t>
            </a:r>
            <a:endParaRPr lang="en-US" sz="11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1C6E243-60AD-ED28-B781-E261DB85B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650" y="1820872"/>
            <a:ext cx="5667375" cy="30776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2F5B0F3-6888-6A59-AEBD-5365BB721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650" y="2267853"/>
            <a:ext cx="5667375" cy="5310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65C1FB-0DB9-F0A1-19CC-FA15DF7C5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0070" y="4053871"/>
            <a:ext cx="5565305" cy="33729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52BE6DB-8CAA-62E5-8821-E2DD94486645}"/>
              </a:ext>
            </a:extLst>
          </p:cNvPr>
          <p:cNvSpPr txBox="1"/>
          <p:nvPr/>
        </p:nvSpPr>
        <p:spPr>
          <a:xfrm>
            <a:off x="502554" y="1823652"/>
            <a:ext cx="375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badi"/>
              </a:rPr>
              <a:t>2</a:t>
            </a:r>
            <a:r>
              <a:rPr lang="en-US" sz="1800" dirty="0">
                <a:latin typeface="Abadi"/>
              </a:rPr>
              <a:t>. </a:t>
            </a:r>
            <a:r>
              <a:rPr lang="en-US" dirty="0">
                <a:latin typeface="Abadi"/>
              </a:rPr>
              <a:t>Create BeautifulSoup Object</a:t>
            </a:r>
            <a:endParaRPr lang="en-US" dirty="0">
              <a:cs typeface="Calibri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7CE6B25-0E50-C9A1-3C20-D698A4E982D8}"/>
              </a:ext>
            </a:extLst>
          </p:cNvPr>
          <p:cNvSpPr txBox="1"/>
          <p:nvPr/>
        </p:nvSpPr>
        <p:spPr>
          <a:xfrm>
            <a:off x="502554" y="2292091"/>
            <a:ext cx="4373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/>
              </a:rPr>
              <a:t>3. Assign the </a:t>
            </a:r>
            <a:r>
              <a:rPr lang="en-US" dirty="0">
                <a:latin typeface="Abadi"/>
              </a:rPr>
              <a:t>result to a list (</a:t>
            </a:r>
            <a:r>
              <a:rPr lang="en-US" dirty="0" err="1">
                <a:latin typeface="Abadi"/>
              </a:rPr>
              <a:t>html_tables</a:t>
            </a:r>
            <a:r>
              <a:rPr lang="en-US" dirty="0">
                <a:latin typeface="Abadi"/>
              </a:rPr>
              <a:t>)</a:t>
            </a:r>
            <a:endParaRPr lang="en-US" dirty="0">
              <a:cs typeface="Calibri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FA9BDED-F18A-B51E-4512-68D201EB2942}"/>
              </a:ext>
            </a:extLst>
          </p:cNvPr>
          <p:cNvSpPr txBox="1"/>
          <p:nvPr/>
        </p:nvSpPr>
        <p:spPr>
          <a:xfrm>
            <a:off x="502554" y="3257304"/>
            <a:ext cx="2297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/>
              </a:rPr>
              <a:t>4. Get column names</a:t>
            </a:r>
            <a:endParaRPr lang="en-US" dirty="0">
              <a:cs typeface="Calibri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640B73-C007-A221-1F0D-4F77143F1D15}"/>
              </a:ext>
            </a:extLst>
          </p:cNvPr>
          <p:cNvSpPr txBox="1"/>
          <p:nvPr/>
        </p:nvSpPr>
        <p:spPr>
          <a:xfrm>
            <a:off x="502554" y="4378704"/>
            <a:ext cx="791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badi"/>
              </a:rPr>
              <a:t>5</a:t>
            </a:r>
            <a:r>
              <a:rPr lang="en-US" sz="1800" dirty="0">
                <a:latin typeface="Abadi"/>
              </a:rPr>
              <a:t>. Create an empty dictionary and convert </a:t>
            </a:r>
            <a:r>
              <a:rPr lang="en-US" dirty="0">
                <a:latin typeface="Abadi"/>
              </a:rPr>
              <a:t>into a Pandas </a:t>
            </a:r>
            <a:r>
              <a:rPr lang="en-US" dirty="0" err="1">
                <a:latin typeface="Abadi"/>
              </a:rPr>
              <a:t>dataframe</a:t>
            </a:r>
            <a:endParaRPr lang="en-US" dirty="0">
              <a:cs typeface="Calibri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BC47FDFA-711A-7301-4CCF-1DB52E9459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7894" y="4452261"/>
            <a:ext cx="2733755" cy="171468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FCFC2AC-FAB9-1E8B-B66B-E4E804F8169B}"/>
              </a:ext>
            </a:extLst>
          </p:cNvPr>
          <p:cNvSpPr txBox="1"/>
          <p:nvPr/>
        </p:nvSpPr>
        <p:spPr>
          <a:xfrm>
            <a:off x="502554" y="5471643"/>
            <a:ext cx="4545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/>
              </a:rPr>
              <a:t>6. Export to CSV</a:t>
            </a:r>
            <a:endParaRPr lang="en-US" dirty="0">
              <a:cs typeface="Calibri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339BC59-7B6B-2F6E-BAFF-A355E2B93E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61" y="5808394"/>
            <a:ext cx="5314950" cy="409575"/>
          </a:xfrm>
          <a:prstGeom prst="rect">
            <a:avLst/>
          </a:prstGeom>
        </p:spPr>
      </p:pic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83C56A0E-D558-BD35-1FFD-F7FD487590EA}"/>
              </a:ext>
            </a:extLst>
          </p:cNvPr>
          <p:cNvSpPr/>
          <p:nvPr/>
        </p:nvSpPr>
        <p:spPr>
          <a:xfrm rot="5400000">
            <a:off x="9595120" y="1434099"/>
            <a:ext cx="439418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7C0BB433-6BE5-9A73-A17A-022989D824F5}"/>
              </a:ext>
            </a:extLst>
          </p:cNvPr>
          <p:cNvSpPr/>
          <p:nvPr/>
        </p:nvSpPr>
        <p:spPr>
          <a:xfrm rot="5400000">
            <a:off x="8071731" y="2874409"/>
            <a:ext cx="439418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0A36DC2C-AC5F-1EA0-3BF7-A6A28AE32942}"/>
              </a:ext>
            </a:extLst>
          </p:cNvPr>
          <p:cNvSpPr/>
          <p:nvPr/>
        </p:nvSpPr>
        <p:spPr>
          <a:xfrm rot="5400000">
            <a:off x="6989989" y="4852892"/>
            <a:ext cx="439418" cy="2763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1862</Words>
  <Application>Microsoft Office PowerPoint</Application>
  <PresentationFormat>Panorámica</PresentationFormat>
  <Paragraphs>246</Paragraphs>
  <Slides>49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8" baseType="lpstr">
      <vt:lpstr>Abadi</vt:lpstr>
      <vt:lpstr>-apple-system</vt:lpstr>
      <vt:lpstr>Arial</vt:lpstr>
      <vt:lpstr>Calibri</vt:lpstr>
      <vt:lpstr>Calibri Light</vt:lpstr>
      <vt:lpstr>IBM Plex Mono SemiBold</vt:lpstr>
      <vt:lpstr>Source Sans Pro</vt:lpstr>
      <vt:lpstr>var(--jp-content-font-family)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Andy Méndez</cp:lastModifiedBy>
  <cp:revision>240</cp:revision>
  <dcterms:created xsi:type="dcterms:W3CDTF">2021-04-29T18:58:34Z</dcterms:created>
  <dcterms:modified xsi:type="dcterms:W3CDTF">2022-12-03T00:20:25Z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